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6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14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7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9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80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07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10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5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13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27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3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B50E-8CD7-4CD9-A5CC-E83561E93545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2"/>
          <p:cNvSpPr/>
          <p:nvPr/>
        </p:nvSpPr>
        <p:spPr>
          <a:xfrm>
            <a:off x="899592" y="4557609"/>
            <a:ext cx="7344816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산업재해를 획기적으로 줄이고 안전하고 건강하게 일할 수 있는 여건을 조성하기 위하여</a:t>
            </a:r>
            <a:endParaRPr lang="en-US" altLang="ko-KR" sz="1200" b="1" dirty="0">
              <a:solidFill>
                <a:schemeClr val="bg1"/>
              </a:solidFill>
              <a:latin typeface="-윤고딕340"/>
            </a:endParaRPr>
          </a:p>
          <a:p>
            <a:pPr algn="ctr"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법의 보호대상을 확대하고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유해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·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위험작업 도급을 금지하는 등</a:t>
            </a:r>
            <a:endParaRPr lang="en-US" altLang="ko-KR" sz="1200" b="1" dirty="0">
              <a:solidFill>
                <a:schemeClr val="bg1"/>
              </a:solidFill>
              <a:latin typeface="-윤고딕340"/>
            </a:endParaRPr>
          </a:p>
          <a:p>
            <a:pPr algn="ctr"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산업안전보건법 전부를 개정하였습니다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.</a:t>
            </a:r>
            <a:endParaRPr lang="ko-KR" altLang="en-US" sz="1200" b="1" dirty="0">
              <a:solidFill>
                <a:schemeClr val="bg1"/>
              </a:solidFill>
              <a:latin typeface="-윤고딕340"/>
            </a:endParaRPr>
          </a:p>
        </p:txBody>
      </p:sp>
    </p:spTree>
    <p:extLst>
      <p:ext uri="{BB962C8B-B14F-4D97-AF65-F5344CB8AC3E}">
        <p14:creationId xmlns:p14="http://schemas.microsoft.com/office/powerpoint/2010/main" val="49572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357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/>
            <a:r>
              <a:rPr lang="ko-KR" altLang="en-US" sz="1400" b="1" spc="-150" dirty="0">
                <a:solidFill>
                  <a:srgbClr val="3C97C8"/>
                </a:solidFill>
                <a:latin typeface="+mn-ea"/>
              </a:rPr>
              <a:t>산재 사고사망 절반</a:t>
            </a:r>
            <a:r>
              <a:rPr lang="ko-KR" altLang="en-US" sz="1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으로 줄입시다</a:t>
            </a:r>
            <a:r>
              <a:rPr lang="en-US" altLang="ko-KR" sz="1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!</a:t>
            </a:r>
            <a:endParaRPr lang="ko-KR" altLang="en-US" sz="1400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432851" y="2996952"/>
            <a:ext cx="6595533" cy="18004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800" b="1" spc="-250" dirty="0">
                <a:solidFill>
                  <a:srgbClr val="006198"/>
                </a:solidFill>
                <a:latin typeface="+mj-ea"/>
                <a:ea typeface="+mj-ea"/>
              </a:rPr>
              <a:t>일하는 사람들</a:t>
            </a:r>
            <a:r>
              <a:rPr lang="ko-KR" altLang="en-US" sz="3600" b="1" spc="-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의</a:t>
            </a:r>
            <a:r>
              <a:rPr lang="ko-KR" altLang="en-US" sz="3800" b="1" spc="-250" dirty="0">
                <a:solidFill>
                  <a:srgbClr val="006198"/>
                </a:solidFill>
                <a:latin typeface="+mj-ea"/>
                <a:ea typeface="+mj-ea"/>
              </a:rPr>
              <a:t> </a:t>
            </a:r>
            <a:r>
              <a:rPr lang="ko-KR" altLang="en-US" sz="3800" b="1" spc="-250" dirty="0">
                <a:solidFill>
                  <a:srgbClr val="7BC250"/>
                </a:solidFill>
                <a:latin typeface="+mj-ea"/>
                <a:ea typeface="+mj-ea"/>
              </a:rPr>
              <a:t>안전</a:t>
            </a:r>
            <a:r>
              <a:rPr lang="ko-KR" altLang="en-US" sz="3600" b="1" spc="-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과</a:t>
            </a:r>
            <a:r>
              <a:rPr lang="ko-KR" altLang="en-US" sz="3800" b="1" spc="-250" dirty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ko-KR" altLang="en-US" sz="3800" b="1" spc="-250" dirty="0">
                <a:solidFill>
                  <a:srgbClr val="7BC250"/>
                </a:solidFill>
                <a:latin typeface="+mj-ea"/>
                <a:ea typeface="+mj-ea"/>
              </a:rPr>
              <a:t>건강</a:t>
            </a:r>
            <a:r>
              <a:rPr lang="ko-KR" altLang="en-US" sz="3800" b="1" spc="-250" dirty="0">
                <a:solidFill>
                  <a:srgbClr val="006198"/>
                </a:solidFill>
                <a:latin typeface="+mj-ea"/>
                <a:ea typeface="+mj-ea"/>
              </a:rPr>
              <a:t> </a:t>
            </a:r>
            <a:r>
              <a:rPr lang="en-US" altLang="ko-KR" sz="3600" b="1" spc="-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3600" b="1" spc="-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안전보건공단이 함께 합니다</a:t>
            </a:r>
            <a:endParaRPr lang="en-US" sz="3600" b="1" spc="-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21" y="468028"/>
            <a:ext cx="1631127" cy="5127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354" y="2132856"/>
            <a:ext cx="11525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5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2"/>
          <p:cNvSpPr/>
          <p:nvPr/>
        </p:nvSpPr>
        <p:spPr>
          <a:xfrm>
            <a:off x="4283968" y="2420888"/>
            <a:ext cx="4680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   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01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법의 보호대상이 확대됩니다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02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유해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·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위험작업의 사내 도급이 금지됩니다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03      </a:t>
            </a:r>
            <a:r>
              <a:rPr lang="ko-KR" altLang="en-US" sz="1200" b="1" dirty="0" err="1">
                <a:solidFill>
                  <a:schemeClr val="bg1"/>
                </a:solidFill>
                <a:latin typeface="-윤고딕340"/>
              </a:rPr>
              <a:t>원청의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 책임범위 및 처벌수준이 강화됩니다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04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사업주의 처벌수준이 강화됩니다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05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건설업 산업재해예방을 위한 규정이 마련됩니다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06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근로자 </a:t>
            </a:r>
            <a:r>
              <a:rPr lang="ko-KR" altLang="en-US" sz="1200" b="1" dirty="0" err="1">
                <a:solidFill>
                  <a:schemeClr val="bg1"/>
                </a:solidFill>
                <a:latin typeface="-윤고딕340"/>
              </a:rPr>
              <a:t>알권리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 보장을 위해</a:t>
            </a:r>
            <a:endParaRPr lang="en-US" altLang="ko-KR" sz="1200" b="1" dirty="0">
              <a:solidFill>
                <a:schemeClr val="bg1"/>
              </a:solidFill>
              <a:latin typeface="-윤고딕340"/>
            </a:endParaRP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   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물질안전보건자료 관련 제도가 개선됩니다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07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기타 신설 및 개선 사항</a:t>
            </a:r>
          </a:p>
        </p:txBody>
      </p:sp>
    </p:spTree>
    <p:extLst>
      <p:ext uri="{BB962C8B-B14F-4D97-AF65-F5344CB8AC3E}">
        <p14:creationId xmlns:p14="http://schemas.microsoft.com/office/powerpoint/2010/main" val="290019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0\산업안전보건법3-그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3" y="3140968"/>
            <a:ext cx="64555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2"/>
          <p:cNvSpPr/>
          <p:nvPr/>
        </p:nvSpPr>
        <p:spPr>
          <a:xfrm>
            <a:off x="1187624" y="526229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법의 보호대상이 특수형태근로종사자와 배달 종사자까지 확대되었고</a:t>
            </a:r>
            <a:r>
              <a:rPr lang="en-US" altLang="ko-KR" sz="1600" b="1" dirty="0"/>
              <a:t>,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앞으로 새로운 노동관계를 고려하여 보호대상을 확대해 나갈 수 있도록 변경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687760" y="2060848"/>
            <a:ext cx="7483427" cy="992487"/>
            <a:chOff x="666297" y="1438084"/>
            <a:chExt cx="7483427" cy="992487"/>
          </a:xfrm>
        </p:grpSpPr>
        <p:grpSp>
          <p:nvGrpSpPr>
            <p:cNvPr id="18" name="그룹 17"/>
            <p:cNvGrpSpPr/>
            <p:nvPr/>
          </p:nvGrpSpPr>
          <p:grpSpPr>
            <a:xfrm>
              <a:off x="666297" y="1438084"/>
              <a:ext cx="7483427" cy="992487"/>
              <a:chOff x="666297" y="1289222"/>
              <a:chExt cx="7483427" cy="992487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666297" y="1289222"/>
                <a:ext cx="7483427" cy="992487"/>
                <a:chOff x="666297" y="1289222"/>
                <a:chExt cx="7483427" cy="992487"/>
              </a:xfrm>
            </p:grpSpPr>
            <p:grpSp>
              <p:nvGrpSpPr>
                <p:cNvPr id="22" name="그룹 21"/>
                <p:cNvGrpSpPr/>
                <p:nvPr/>
              </p:nvGrpSpPr>
              <p:grpSpPr>
                <a:xfrm>
                  <a:off x="882337" y="1851463"/>
                  <a:ext cx="7267387" cy="430246"/>
                  <a:chOff x="882337" y="1936527"/>
                  <a:chExt cx="7267387" cy="430246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098345" y="1936527"/>
                    <a:ext cx="7051379" cy="430246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marL="342900" lvl="0" indent="-342900" latinLnBrk="1">
                      <a:lnSpc>
                        <a:spcPct val="150000"/>
                      </a:lnSpc>
                      <a:spcBef>
                        <a:spcPct val="20000"/>
                      </a:spcBef>
                      <a:buClr>
                        <a:srgbClr val="000000"/>
                      </a:buClr>
                      <a:buSzPct val="50000"/>
                    </a:pPr>
                    <a:r>
                      <a:rPr lang="ko-KR" altLang="en-US" sz="1600" b="1" kern="0" spc="-50" dirty="0">
                        <a:latin typeface="+mn-ea"/>
                      </a:rPr>
                      <a:t>보호대상 확대 </a:t>
                    </a:r>
                    <a:r>
                      <a:rPr lang="en-US" altLang="ko-KR" sz="1600" b="1" kern="0" spc="-50" dirty="0">
                        <a:latin typeface="+mn-ea"/>
                      </a:rPr>
                      <a:t>: </a:t>
                    </a:r>
                    <a:r>
                      <a:rPr lang="ko-KR" altLang="en-US" sz="1600" b="1" kern="0" spc="-50" dirty="0">
                        <a:latin typeface="+mn-ea"/>
                      </a:rPr>
                      <a:t>근로자       노무를 제공하는 자</a:t>
                    </a:r>
                    <a:endParaRPr lang="ko-KR" altLang="en-US" sz="1500" b="1" kern="0" spc="-50" dirty="0">
                      <a:latin typeface="+mn-ea"/>
                    </a:endParaRPr>
                  </a:p>
                </p:txBody>
              </p:sp>
              <p:pic>
                <p:nvPicPr>
                  <p:cNvPr id="28" name="Picture 1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82337" y="2122168"/>
                    <a:ext cx="144000" cy="144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666297" y="1289222"/>
                  <a:ext cx="5798298" cy="468000"/>
                  <a:chOff x="735567" y="1402890"/>
                  <a:chExt cx="5798298" cy="468000"/>
                </a:xfrm>
              </p:grpSpPr>
              <p:sp>
                <p:nvSpPr>
                  <p:cNvPr id="24" name="Chevron 18"/>
                  <p:cNvSpPr/>
                  <p:nvPr/>
                </p:nvSpPr>
                <p:spPr>
                  <a:xfrm>
                    <a:off x="1230471" y="1402890"/>
                    <a:ext cx="5228966" cy="468000"/>
                  </a:xfrm>
                  <a:prstGeom prst="chevron">
                    <a:avLst>
                      <a:gd name="adj" fmla="val 34003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 cmpd="sng">
                    <a:solidFill>
                      <a:srgbClr val="006198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432551" y="1457775"/>
                    <a:ext cx="5101314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marL="342900" lvl="0" indent="-342900" defTabSz="914400" fontAlgn="base" latinLnBrk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50000"/>
                      <a:defRPr/>
                    </a:pPr>
                    <a:r>
                      <a:rPr lang="ko-KR" altLang="en-US" b="1" kern="0" dirty="0">
                        <a:solidFill>
                          <a:srgbClr val="006198"/>
                        </a:solidFill>
                        <a:latin typeface="-윤고딕350" pitchFamily="18" charset="-127"/>
                        <a:ea typeface="-윤고딕350" pitchFamily="18" charset="-127"/>
                      </a:rPr>
                      <a:t>법의 적용대상 확</a:t>
                    </a:r>
                    <a:r>
                      <a:rPr lang="ko-KR" altLang="en-US" b="1" kern="0" spc="300" dirty="0">
                        <a:solidFill>
                          <a:srgbClr val="006198"/>
                        </a:solidFill>
                        <a:latin typeface="-윤고딕350" pitchFamily="18" charset="-127"/>
                        <a:ea typeface="-윤고딕350" pitchFamily="18" charset="-127"/>
                      </a:rPr>
                      <a:t>대</a:t>
                    </a:r>
                    <a:r>
                      <a:rPr lang="en-US" altLang="ko-KR" sz="1600" b="1" kern="0" dirty="0">
                        <a:solidFill>
                          <a:srgbClr val="006198"/>
                        </a:solidFill>
                        <a:latin typeface="-윤고딕340" pitchFamily="18" charset="-127"/>
                        <a:ea typeface="-윤고딕340" pitchFamily="18" charset="-127"/>
                      </a:rPr>
                      <a:t>(</a:t>
                    </a:r>
                    <a:r>
                      <a:rPr lang="ko-KR" altLang="en-US" sz="1600" b="1" kern="0" dirty="0">
                        <a:solidFill>
                          <a:srgbClr val="006198"/>
                        </a:solidFill>
                        <a:latin typeface="-윤고딕340" pitchFamily="18" charset="-127"/>
                        <a:ea typeface="-윤고딕340" pitchFamily="18" charset="-127"/>
                      </a:rPr>
                      <a:t>시행일 </a:t>
                    </a:r>
                    <a:r>
                      <a:rPr lang="en-US" altLang="ko-KR" sz="1600" b="1" kern="0" dirty="0">
                        <a:solidFill>
                          <a:srgbClr val="006198"/>
                        </a:solidFill>
                        <a:latin typeface="-윤고딕340" pitchFamily="18" charset="-127"/>
                        <a:ea typeface="-윤고딕340" pitchFamily="18" charset="-127"/>
                      </a:rPr>
                      <a:t>: 2020.1.16)</a:t>
                    </a:r>
                    <a:endParaRPr lang="en-US" altLang="ko-KR" b="1" kern="0" dirty="0">
                      <a:solidFill>
                        <a:srgbClr val="006198"/>
                      </a:solidFill>
                      <a:latin typeface="-윤고딕340" pitchFamily="18" charset="-127"/>
                      <a:ea typeface="-윤고딕340" pitchFamily="18" charset="-127"/>
                    </a:endParaRPr>
                  </a:p>
                </p:txBody>
              </p:sp>
              <p:sp>
                <p:nvSpPr>
                  <p:cNvPr id="26" name="Chevron 19"/>
                  <p:cNvSpPr/>
                  <p:nvPr/>
                </p:nvSpPr>
                <p:spPr>
                  <a:xfrm>
                    <a:off x="735567" y="1402890"/>
                    <a:ext cx="552631" cy="468000"/>
                  </a:xfrm>
                  <a:prstGeom prst="chevron">
                    <a:avLst>
                      <a:gd name="adj" fmla="val 34003"/>
                    </a:avLst>
                  </a:prstGeom>
                  <a:solidFill>
                    <a:srgbClr val="006198"/>
                  </a:solidFill>
                  <a:ln w="19050" cmpd="sng">
                    <a:solidFill>
                      <a:srgbClr val="006198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pic>
            <p:nvPicPr>
              <p:cNvPr id="21" name="Picture 4"/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842508" y="1386639"/>
                <a:ext cx="284727" cy="216000"/>
              </a:xfrm>
              <a:prstGeom prst="rect">
                <a:avLst/>
              </a:prstGeom>
              <a:effectLst/>
            </p:spPr>
          </p:pic>
        </p:grpSp>
        <p:sp>
          <p:nvSpPr>
            <p:cNvPr id="19" name="오른쪽 화살표 18"/>
            <p:cNvSpPr/>
            <p:nvPr/>
          </p:nvSpPr>
          <p:spPr>
            <a:xfrm>
              <a:off x="3258585" y="2162304"/>
              <a:ext cx="283228" cy="20178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429615"/>
            <a:ext cx="144000" cy="144000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16" y="5789655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/>
          <p:nvPr/>
        </p:nvSpPr>
        <p:spPr>
          <a:xfrm>
            <a:off x="890055" y="2483128"/>
            <a:ext cx="7858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도금작업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수은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납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카드뮴의 제련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주입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가공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가열작업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허가대상물질을 제조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사용하는 작업의 사내 도급 금지</a:t>
            </a:r>
          </a:p>
        </p:txBody>
      </p:sp>
      <p:pic>
        <p:nvPicPr>
          <p:cNvPr id="2050" name="Picture 2" descr="D:\00\산업안전보건법4-그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8" y="2918326"/>
            <a:ext cx="7437438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2"/>
          <p:cNvSpPr/>
          <p:nvPr/>
        </p:nvSpPr>
        <p:spPr>
          <a:xfrm>
            <a:off x="1115616" y="3481139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단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아래의 경우에는 예외적으로 사내 도급을 허용</a:t>
            </a:r>
          </a:p>
          <a:p>
            <a:pPr marL="144000" indent="-1440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일시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간헐적인 작업  </a:t>
            </a:r>
          </a:p>
          <a:p>
            <a:pPr marL="144000" indent="-1440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하청이 보유한 기술이 전문적이고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원청의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사업 운영에 필수 불가결한  경우로서 고용노동부 장관의 승인을 받은 경우</a:t>
            </a:r>
          </a:p>
        </p:txBody>
      </p:sp>
      <p:sp>
        <p:nvSpPr>
          <p:cNvPr id="9" name="Rectangle 22"/>
          <p:cNvSpPr/>
          <p:nvPr/>
        </p:nvSpPr>
        <p:spPr>
          <a:xfrm>
            <a:off x="903784" y="5478323"/>
            <a:ext cx="7700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급성 독성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피부 </a:t>
            </a:r>
            <a:r>
              <a:rPr lang="ko-KR" altLang="en-US" sz="1600" b="1" dirty="0" err="1"/>
              <a:t>부식성</a:t>
            </a:r>
            <a:r>
              <a:rPr lang="ko-KR" altLang="en-US" sz="1600" b="1" dirty="0"/>
              <a:t> 등이 있는 물질의 취급 등 대통령령으로 정하는 안전 및 </a:t>
            </a:r>
            <a:endParaRPr lang="en-US" altLang="ko-KR" sz="1600" b="1" dirty="0"/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보건에 유해하거나 위험한 작업의 사내 도급 시 경우 고용노동부장관의 </a:t>
            </a:r>
            <a:r>
              <a:rPr lang="ko-KR" altLang="en-US" sz="1600" b="1" dirty="0">
                <a:solidFill>
                  <a:srgbClr val="FF0000"/>
                </a:solidFill>
              </a:rPr>
              <a:t>승인</a:t>
            </a:r>
            <a:r>
              <a:rPr lang="ko-KR" altLang="en-US" sz="1600" b="1" dirty="0"/>
              <a:t> 요함</a:t>
            </a:r>
          </a:p>
        </p:txBody>
      </p:sp>
      <p:grpSp>
        <p:nvGrpSpPr>
          <p:cNvPr id="13" name="Group 22"/>
          <p:cNvGrpSpPr/>
          <p:nvPr/>
        </p:nvGrpSpPr>
        <p:grpSpPr>
          <a:xfrm>
            <a:off x="666297" y="1954932"/>
            <a:ext cx="6606371" cy="468000"/>
            <a:chOff x="735567" y="1402890"/>
            <a:chExt cx="6606371" cy="468000"/>
          </a:xfrm>
        </p:grpSpPr>
        <p:sp>
          <p:nvSpPr>
            <p:cNvPr id="14" name="Chevron 18"/>
            <p:cNvSpPr/>
            <p:nvPr/>
          </p:nvSpPr>
          <p:spPr>
            <a:xfrm>
              <a:off x="1230471" y="1402890"/>
              <a:ext cx="6111467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53247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2551" y="1457775"/>
              <a:ext cx="562231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spc="-1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유</a:t>
              </a:r>
              <a:r>
                <a:rPr lang="ko-KR" altLang="en-US" b="1" kern="0" spc="-3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해</a:t>
              </a:r>
              <a:r>
                <a:rPr lang="en-US" altLang="ko-KR" b="1" kern="0" spc="-3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·</a:t>
              </a:r>
              <a:r>
                <a:rPr lang="ko-KR" altLang="en-US" b="1" kern="0" spc="-1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위험 작업 사내도급 금</a:t>
              </a:r>
              <a:r>
                <a:rPr lang="ko-KR" altLang="en-US" b="1" kern="0" spc="3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지</a:t>
              </a:r>
              <a:r>
                <a:rPr lang="en-US" altLang="ko-KR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spc="-100" dirty="0">
                <a:solidFill>
                  <a:srgbClr val="532476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6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632B8D"/>
            </a:solidFill>
            <a:ln w="19050" cmpd="sng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6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36396" y="2021364"/>
            <a:ext cx="256000" cy="288000"/>
          </a:xfrm>
          <a:prstGeom prst="rect">
            <a:avLst/>
          </a:prstGeom>
        </p:spPr>
      </p:pic>
      <p:grpSp>
        <p:nvGrpSpPr>
          <p:cNvPr id="18" name="Group 22"/>
          <p:cNvGrpSpPr/>
          <p:nvPr/>
        </p:nvGrpSpPr>
        <p:grpSpPr>
          <a:xfrm>
            <a:off x="666297" y="4931504"/>
            <a:ext cx="6858031" cy="468000"/>
            <a:chOff x="735567" y="1402890"/>
            <a:chExt cx="6606371" cy="468000"/>
          </a:xfrm>
        </p:grpSpPr>
        <p:sp>
          <p:nvSpPr>
            <p:cNvPr id="19" name="Chevron 18"/>
            <p:cNvSpPr/>
            <p:nvPr/>
          </p:nvSpPr>
          <p:spPr>
            <a:xfrm>
              <a:off x="1230471" y="1402890"/>
              <a:ext cx="6111467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53247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32551" y="1457775"/>
              <a:ext cx="562231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spc="-1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도급의 </a:t>
              </a:r>
              <a:r>
                <a:rPr lang="ko-KR" altLang="en-US" b="1" kern="0" spc="-100" dirty="0">
                  <a:solidFill>
                    <a:srgbClr val="FF0000"/>
                  </a:solidFill>
                  <a:latin typeface="-윤고딕350" pitchFamily="18" charset="-127"/>
                  <a:ea typeface="-윤고딕350" pitchFamily="18" charset="-127"/>
                </a:rPr>
                <a:t>승인</a:t>
              </a:r>
              <a:r>
                <a:rPr lang="ko-KR" altLang="en-US" b="1" kern="0" spc="-1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 및 대상 확대</a:t>
              </a:r>
              <a:r>
                <a:rPr lang="en-US" altLang="ko-KR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spc="-100" dirty="0">
                <a:solidFill>
                  <a:srgbClr val="532476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1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632B8D"/>
            </a:solidFill>
            <a:ln w="19050" cmpd="sng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46864" y="5027285"/>
            <a:ext cx="271229" cy="288000"/>
          </a:xfrm>
          <a:prstGeom prst="rect">
            <a:avLst/>
          </a:prstGeom>
        </p:spPr>
      </p:pic>
      <p:pic>
        <p:nvPicPr>
          <p:cNvPr id="23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71" y="2634128"/>
            <a:ext cx="144000" cy="144000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54" y="5649299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>
            <a:off x="993297" y="2888888"/>
            <a:ext cx="7827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500" b="1" dirty="0" err="1">
                <a:latin typeface="+mn-ea"/>
              </a:rPr>
              <a:t>원청이</a:t>
            </a:r>
            <a:r>
              <a:rPr lang="ko-KR" altLang="en-US" sz="1500" b="1" dirty="0">
                <a:latin typeface="+mn-ea"/>
              </a:rPr>
              <a:t> 안전</a:t>
            </a:r>
            <a:r>
              <a:rPr lang="en-US" altLang="ko-KR" sz="1500" b="1" dirty="0">
                <a:latin typeface="+mn-ea"/>
              </a:rPr>
              <a:t>·</a:t>
            </a:r>
            <a:r>
              <a:rPr lang="ko-KR" altLang="en-US" sz="1500" b="1" dirty="0">
                <a:latin typeface="+mn-ea"/>
              </a:rPr>
              <a:t>보건조치를 취해야 하는 장소의 범위를 </a:t>
            </a:r>
            <a:r>
              <a:rPr lang="ko-KR" altLang="en-US" sz="1500" b="1" dirty="0" err="1">
                <a:latin typeface="+mn-ea"/>
              </a:rPr>
              <a:t>원청</a:t>
            </a:r>
            <a:r>
              <a:rPr lang="ko-KR" altLang="en-US" sz="1500" b="1" dirty="0">
                <a:latin typeface="+mn-ea"/>
              </a:rPr>
              <a:t> 사업장 전체와 </a:t>
            </a:r>
            <a:r>
              <a:rPr lang="ko-KR" altLang="en-US" sz="1500" b="1" dirty="0" err="1">
                <a:latin typeface="+mn-ea"/>
              </a:rPr>
              <a:t>원청이</a:t>
            </a:r>
            <a:r>
              <a:rPr lang="ko-KR" altLang="en-US" sz="1500" b="1" dirty="0">
                <a:latin typeface="+mn-ea"/>
              </a:rPr>
              <a:t> </a:t>
            </a:r>
            <a:endParaRPr lang="en-US" altLang="ko-KR" sz="1500" b="1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500" b="1" dirty="0">
                <a:latin typeface="+mn-ea"/>
              </a:rPr>
              <a:t>지정</a:t>
            </a:r>
            <a:r>
              <a:rPr lang="en-US" altLang="ko-KR" sz="1500" b="1" dirty="0">
                <a:latin typeface="+mn-ea"/>
              </a:rPr>
              <a:t>·</a:t>
            </a:r>
            <a:r>
              <a:rPr lang="ko-KR" altLang="en-US" sz="1500" b="1" dirty="0">
                <a:latin typeface="+mn-ea"/>
              </a:rPr>
              <a:t>제공한 장소 중 </a:t>
            </a:r>
            <a:r>
              <a:rPr lang="ko-KR" altLang="en-US" sz="1500" b="1" dirty="0" err="1">
                <a:latin typeface="+mn-ea"/>
              </a:rPr>
              <a:t>원청이</a:t>
            </a:r>
            <a:r>
              <a:rPr lang="ko-KR" altLang="en-US" sz="1500" b="1" dirty="0">
                <a:latin typeface="+mn-ea"/>
              </a:rPr>
              <a:t> 지배</a:t>
            </a:r>
            <a:r>
              <a:rPr lang="en-US" altLang="ko-KR" sz="1500" b="1" dirty="0">
                <a:latin typeface="+mn-ea"/>
              </a:rPr>
              <a:t>·</a:t>
            </a:r>
            <a:r>
              <a:rPr lang="ko-KR" altLang="en-US" sz="1500" b="1" dirty="0">
                <a:latin typeface="+mn-ea"/>
              </a:rPr>
              <a:t>관리하는 장소로서 대통령령으로 정하는 장소로 확대</a:t>
            </a:r>
            <a:endParaRPr lang="en-US" altLang="ko-KR" sz="1500" b="1" dirty="0">
              <a:latin typeface="+mn-ea"/>
            </a:endParaRPr>
          </a:p>
          <a:p>
            <a:pPr marL="144000" indent="-144000">
              <a:lnSpc>
                <a:spcPct val="150000"/>
              </a:lnSpc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en-US" altLang="ko-KR" sz="1500" b="1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500" b="1" dirty="0" err="1">
                <a:latin typeface="+mn-ea"/>
              </a:rPr>
              <a:t>원청이</a:t>
            </a:r>
            <a:r>
              <a:rPr lang="ko-KR" altLang="en-US" sz="1500" b="1" dirty="0">
                <a:latin typeface="+mn-ea"/>
              </a:rPr>
              <a:t> </a:t>
            </a:r>
            <a:r>
              <a:rPr lang="ko-KR" altLang="en-US" sz="1500" b="1" dirty="0">
                <a:solidFill>
                  <a:srgbClr val="FF0000"/>
                </a:solidFill>
                <a:latin typeface="+mn-ea"/>
              </a:rPr>
              <a:t>안전</a:t>
            </a:r>
            <a:r>
              <a:rPr lang="en-US" altLang="ko-KR" sz="1500" b="1" dirty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500" b="1" dirty="0">
                <a:solidFill>
                  <a:srgbClr val="FF0000"/>
                </a:solidFill>
                <a:latin typeface="+mn-ea"/>
              </a:rPr>
              <a:t>보건조치 의무 위반 시</a:t>
            </a:r>
            <a:r>
              <a:rPr lang="ko-KR" altLang="en-US" sz="1500" b="1" dirty="0">
                <a:latin typeface="+mn-ea"/>
              </a:rPr>
              <a:t> 처벌수준 강화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789926" y="2204864"/>
            <a:ext cx="5798298" cy="468000"/>
            <a:chOff x="735567" y="1402890"/>
            <a:chExt cx="5798298" cy="468000"/>
          </a:xfrm>
        </p:grpSpPr>
        <p:sp>
          <p:nvSpPr>
            <p:cNvPr id="6" name="Chevron 18"/>
            <p:cNvSpPr/>
            <p:nvPr/>
          </p:nvSpPr>
          <p:spPr>
            <a:xfrm>
              <a:off x="1230471" y="1402890"/>
              <a:ext cx="5228966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0061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551" y="1457775"/>
              <a:ext cx="5101314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dirty="0">
                  <a:solidFill>
                    <a:srgbClr val="006198"/>
                  </a:solidFill>
                  <a:latin typeface="-윤고딕350" pitchFamily="18" charset="-127"/>
                  <a:ea typeface="-윤고딕350" pitchFamily="18" charset="-127"/>
                </a:rPr>
                <a:t>도급인의 사업장 명확</a:t>
              </a:r>
              <a:r>
                <a:rPr lang="ko-KR" altLang="en-US" b="1" kern="0" spc="300" dirty="0">
                  <a:solidFill>
                    <a:srgbClr val="006198"/>
                  </a:solidFill>
                  <a:latin typeface="-윤고딕350" pitchFamily="18" charset="-127"/>
                  <a:ea typeface="-윤고딕350" pitchFamily="18" charset="-127"/>
                </a:rPr>
                <a:t>화</a:t>
              </a:r>
              <a:r>
                <a:rPr lang="en-US" altLang="ko-KR" sz="1600" b="1" kern="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dirty="0">
                <a:solidFill>
                  <a:srgbClr val="006198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8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006198"/>
            </a:solidFill>
            <a:ln w="19050" cmpd="sng">
              <a:solidFill>
                <a:srgbClr val="0061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34" descr="사업주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35" y="2303163"/>
            <a:ext cx="225831" cy="252000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91" y="3044732"/>
            <a:ext cx="144000" cy="144000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64" y="4082560"/>
            <a:ext cx="144000" cy="144000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858064" y="4509120"/>
            <a:ext cx="7490872" cy="1149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610" y="4658488"/>
            <a:ext cx="993908" cy="86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2370232" y="4738375"/>
            <a:ext cx="580216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안전</a:t>
            </a:r>
            <a:r>
              <a:rPr lang="en-US" altLang="ko-KR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·</a:t>
            </a:r>
            <a:r>
              <a:rPr lang="ko-KR" alt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보건조치 의무 위반 </a:t>
            </a:r>
            <a:r>
              <a:rPr lang="en-US" altLang="ko-KR" sz="1400" b="1" dirty="0"/>
              <a:t>: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3</a:t>
            </a:r>
            <a:r>
              <a:rPr lang="ko-KR" altLang="en-US" sz="1400" b="1" dirty="0"/>
              <a:t>년 이하의 징역 또는 </a:t>
            </a:r>
            <a:r>
              <a:rPr lang="en-US" altLang="ko-KR" sz="1400" b="1" dirty="0"/>
              <a:t>3</a:t>
            </a:r>
            <a:r>
              <a:rPr lang="ko-KR" altLang="en-US" sz="1400" b="1" dirty="0" err="1"/>
              <a:t>천만원</a:t>
            </a:r>
            <a:r>
              <a:rPr lang="ko-KR" altLang="en-US" sz="1400" b="1" dirty="0"/>
              <a:t> 이하의 벌금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근로자 사망 </a:t>
            </a:r>
            <a:r>
              <a:rPr lang="en-US" altLang="ko-KR" sz="1400" b="1" dirty="0"/>
              <a:t>: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7</a:t>
            </a:r>
            <a:r>
              <a:rPr lang="ko-KR" altLang="en-US" sz="1400" b="1" dirty="0"/>
              <a:t>년 이하의 징역 또는 </a:t>
            </a:r>
            <a:r>
              <a:rPr lang="en-US" altLang="ko-KR" sz="1400" b="1" dirty="0"/>
              <a:t>1</a:t>
            </a:r>
            <a:r>
              <a:rPr lang="ko-KR" altLang="en-US" sz="1400" b="1" dirty="0" err="1"/>
              <a:t>억원</a:t>
            </a:r>
            <a:r>
              <a:rPr lang="ko-KR" altLang="en-US" sz="1400" b="1" dirty="0"/>
              <a:t> 이하의 벌금</a:t>
            </a:r>
          </a:p>
        </p:txBody>
      </p:sp>
    </p:spTree>
    <p:extLst>
      <p:ext uri="{BB962C8B-B14F-4D97-AF65-F5344CB8AC3E}">
        <p14:creationId xmlns:p14="http://schemas.microsoft.com/office/powerpoint/2010/main" val="41752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66297" y="1982080"/>
            <a:ext cx="7578111" cy="670438"/>
            <a:chOff x="666297" y="1384919"/>
            <a:chExt cx="6606371" cy="670438"/>
          </a:xfrm>
        </p:grpSpPr>
        <p:grpSp>
          <p:nvGrpSpPr>
            <p:cNvPr id="6" name="Group 22"/>
            <p:cNvGrpSpPr/>
            <p:nvPr/>
          </p:nvGrpSpPr>
          <p:grpSpPr>
            <a:xfrm>
              <a:off x="666297" y="1384919"/>
              <a:ext cx="6606371" cy="670438"/>
              <a:chOff x="735567" y="1402890"/>
              <a:chExt cx="6606371" cy="670438"/>
            </a:xfrm>
          </p:grpSpPr>
          <p:sp>
            <p:nvSpPr>
              <p:cNvPr id="8" name="Chevron 18"/>
              <p:cNvSpPr/>
              <p:nvPr/>
            </p:nvSpPr>
            <p:spPr>
              <a:xfrm>
                <a:off x="1230471" y="1402890"/>
                <a:ext cx="6111467" cy="468000"/>
              </a:xfrm>
              <a:prstGeom prst="chevron">
                <a:avLst>
                  <a:gd name="adj" fmla="val 34003"/>
                </a:avLst>
              </a:prstGeom>
              <a:solidFill>
                <a:schemeClr val="bg1">
                  <a:lumMod val="95000"/>
                </a:schemeClr>
              </a:solidFill>
              <a:ln w="1270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32551" y="1457775"/>
                <a:ext cx="5622310" cy="615553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342900" lvl="0" indent="-342900" defTabSz="91440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50000"/>
                  <a:defRPr/>
                </a:pPr>
                <a:r>
                  <a:rPr lang="ko-KR" altLang="en-US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안전</a:t>
                </a:r>
                <a:r>
                  <a:rPr lang="en-US" altLang="ko-KR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·</a:t>
                </a:r>
                <a:r>
                  <a:rPr lang="ko-KR" altLang="en-US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보건조치 위반으로 근로자 사망 시 처벌강</a:t>
                </a:r>
                <a:r>
                  <a:rPr lang="ko-KR" altLang="en-US" b="1" kern="0" spc="3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화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(</a:t>
                </a:r>
                <a:r>
                  <a:rPr lang="ko-KR" altLang="en-US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시행일 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: 2020.1.16)</a:t>
                </a:r>
                <a:endParaRPr lang="en-US" altLang="ko-KR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10" name="Chevron 19"/>
              <p:cNvSpPr/>
              <p:nvPr/>
            </p:nvSpPr>
            <p:spPr>
              <a:xfrm>
                <a:off x="735567" y="1402890"/>
                <a:ext cx="552631" cy="468000"/>
              </a:xfrm>
              <a:prstGeom prst="chevron">
                <a:avLst>
                  <a:gd name="adj" fmla="val 34003"/>
                </a:avLst>
              </a:prstGeom>
              <a:solidFill>
                <a:srgbClr val="006198"/>
              </a:solidFill>
              <a:ln w="1905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42508" y="1482336"/>
              <a:ext cx="284727" cy="216000"/>
            </a:xfrm>
            <a:prstGeom prst="rect">
              <a:avLst/>
            </a:prstGeom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994383" y="2586853"/>
            <a:ext cx="7610065" cy="164352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사업주 및 도급인 </a:t>
            </a:r>
            <a:r>
              <a:rPr lang="en-US" altLang="ko-KR" sz="1600" b="1" dirty="0">
                <a:latin typeface="+mn-ea"/>
              </a:rPr>
              <a:t>: 7</a:t>
            </a:r>
            <a:r>
              <a:rPr lang="ko-KR" altLang="en-US" sz="1600" b="1" dirty="0">
                <a:latin typeface="+mn-ea"/>
              </a:rPr>
              <a:t>년 이하 징역 또는 </a:t>
            </a:r>
            <a:r>
              <a:rPr lang="en-US" altLang="ko-KR" sz="1600" b="1" dirty="0">
                <a:latin typeface="+mn-ea"/>
              </a:rPr>
              <a:t>1</a:t>
            </a:r>
            <a:r>
              <a:rPr lang="ko-KR" altLang="en-US" sz="1600" b="1" dirty="0" err="1">
                <a:latin typeface="+mn-ea"/>
              </a:rPr>
              <a:t>억원</a:t>
            </a:r>
            <a:r>
              <a:rPr lang="ko-KR" altLang="en-US" sz="1600" b="1" dirty="0">
                <a:latin typeface="+mn-ea"/>
              </a:rPr>
              <a:t> 이하의 벌금  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en-US" altLang="ko-KR" sz="1500" b="1" dirty="0">
                <a:latin typeface="+mn-ea"/>
              </a:rPr>
              <a:t>(</a:t>
            </a:r>
            <a:r>
              <a:rPr lang="ko-KR" altLang="en-US" sz="1500" b="1" dirty="0">
                <a:latin typeface="+mn-ea"/>
              </a:rPr>
              <a:t>현행 도급인 </a:t>
            </a:r>
            <a:r>
              <a:rPr lang="en-US" altLang="ko-KR" sz="1500" b="1" dirty="0">
                <a:latin typeface="+mn-ea"/>
              </a:rPr>
              <a:t>:</a:t>
            </a:r>
            <a:r>
              <a:rPr lang="ko-KR" altLang="en-US" sz="1500" b="1" dirty="0">
                <a:latin typeface="+mn-ea"/>
              </a:rPr>
              <a:t> </a:t>
            </a:r>
            <a:r>
              <a:rPr lang="en-US" altLang="ko-KR" sz="1500" b="1" dirty="0">
                <a:latin typeface="+mn-ea"/>
              </a:rPr>
              <a:t>1</a:t>
            </a:r>
            <a:r>
              <a:rPr lang="ko-KR" altLang="en-US" sz="1500" b="1" dirty="0">
                <a:latin typeface="+mn-ea"/>
              </a:rPr>
              <a:t>년 이하 징역 또는 </a:t>
            </a:r>
            <a:r>
              <a:rPr lang="en-US" altLang="ko-KR" sz="1500" b="1" dirty="0">
                <a:latin typeface="+mn-ea"/>
              </a:rPr>
              <a:t>1</a:t>
            </a:r>
            <a:r>
              <a:rPr lang="ko-KR" altLang="en-US" sz="1500" b="1" dirty="0" err="1">
                <a:latin typeface="+mn-ea"/>
              </a:rPr>
              <a:t>천만원</a:t>
            </a:r>
            <a:r>
              <a:rPr lang="ko-KR" altLang="en-US" sz="1500" b="1" dirty="0">
                <a:latin typeface="+mn-ea"/>
              </a:rPr>
              <a:t> 이하 벌금</a:t>
            </a:r>
            <a:r>
              <a:rPr lang="en-US" altLang="ko-KR" sz="1500" b="1" dirty="0">
                <a:latin typeface="+mn-ea"/>
              </a:rPr>
              <a:t>)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형의 선고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확정 후 </a:t>
            </a:r>
            <a:r>
              <a:rPr lang="en-US" altLang="ko-KR" sz="1600" b="1" dirty="0">
                <a:latin typeface="+mn-ea"/>
              </a:rPr>
              <a:t>5</a:t>
            </a:r>
            <a:r>
              <a:rPr lang="ko-KR" altLang="en-US" sz="1600" b="1" dirty="0">
                <a:latin typeface="+mn-ea"/>
              </a:rPr>
              <a:t>년 이내에 다시 안전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보건조치 의무 위반 시 형의 </a:t>
            </a:r>
            <a:r>
              <a:rPr lang="en-US" altLang="ko-KR" sz="1600" b="1" dirty="0">
                <a:latin typeface="+mn-ea"/>
              </a:rPr>
              <a:t>½</a:t>
            </a:r>
            <a:r>
              <a:rPr lang="ko-KR" altLang="en-US" sz="1600" b="1" dirty="0">
                <a:latin typeface="+mn-ea"/>
              </a:rPr>
              <a:t>까지 가</a:t>
            </a:r>
            <a:r>
              <a:rPr lang="ko-KR" altLang="en-US" sz="1600" b="1" spc="300" dirty="0">
                <a:latin typeface="+mn-ea"/>
              </a:rPr>
              <a:t>중</a:t>
            </a:r>
            <a:endParaRPr lang="en-US" altLang="ko-KR" sz="1600" b="1" dirty="0">
              <a:solidFill>
                <a:srgbClr val="FF0000"/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100" dirty="0">
                <a:solidFill>
                  <a:srgbClr val="FF0000"/>
                </a:solidFill>
                <a:latin typeface="+mn-ea"/>
              </a:rPr>
              <a:t>법인</a:t>
            </a:r>
            <a:r>
              <a:rPr lang="en-US" altLang="ko-KR" sz="1600" b="1" spc="-1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spc="-300" dirty="0">
                <a:solidFill>
                  <a:srgbClr val="FF0000"/>
                </a:solidFill>
                <a:latin typeface="+mn-ea"/>
              </a:rPr>
              <a:t>원</a:t>
            </a:r>
            <a:r>
              <a:rPr lang="en-US" altLang="ko-KR" sz="1600" b="1" spc="-300" dirty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600" b="1" spc="-100" dirty="0">
                <a:solidFill>
                  <a:srgbClr val="FF0000"/>
                </a:solidFill>
                <a:latin typeface="+mn-ea"/>
              </a:rPr>
              <a:t>하청</a:t>
            </a:r>
            <a:r>
              <a:rPr lang="en-US" altLang="ko-KR" sz="1600" b="1" spc="-100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600" b="1" spc="-1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b="1" spc="-100" dirty="0">
                <a:latin typeface="+mn-ea"/>
              </a:rPr>
              <a:t>처벌수준 강</a:t>
            </a:r>
            <a:r>
              <a:rPr lang="ko-KR" altLang="en-US" sz="1600" b="1" spc="300" dirty="0">
                <a:latin typeface="+mn-ea"/>
              </a:rPr>
              <a:t>화</a:t>
            </a:r>
            <a:r>
              <a:rPr lang="en-US" altLang="ko-KR" sz="1600" b="1" spc="-100" dirty="0">
                <a:latin typeface="+mn-ea"/>
              </a:rPr>
              <a:t>(1</a:t>
            </a:r>
            <a:r>
              <a:rPr lang="ko-KR" altLang="en-US" sz="1600" b="1" spc="-100" dirty="0" err="1">
                <a:latin typeface="+mn-ea"/>
              </a:rPr>
              <a:t>억원</a:t>
            </a:r>
            <a:r>
              <a:rPr lang="ko-KR" altLang="en-US" sz="1600" b="1" spc="-100" dirty="0">
                <a:latin typeface="+mn-ea"/>
              </a:rPr>
              <a:t> 이하      </a:t>
            </a:r>
            <a:r>
              <a:rPr lang="en-US" altLang="ko-KR" sz="1600" b="1" spc="-100" dirty="0">
                <a:latin typeface="+mn-ea"/>
              </a:rPr>
              <a:t>10</a:t>
            </a:r>
            <a:r>
              <a:rPr lang="ko-KR" altLang="en-US" sz="1600" b="1" spc="-100" dirty="0" err="1">
                <a:latin typeface="+mn-ea"/>
              </a:rPr>
              <a:t>억원</a:t>
            </a:r>
            <a:r>
              <a:rPr lang="ko-KR" altLang="en-US" sz="1600" b="1" spc="-100" dirty="0">
                <a:latin typeface="+mn-ea"/>
              </a:rPr>
              <a:t> 이하</a:t>
            </a:r>
            <a:r>
              <a:rPr lang="en-US" altLang="ko-KR" sz="1600" b="1" spc="-100" dirty="0">
                <a:latin typeface="+mn-ea"/>
              </a:rPr>
              <a:t>)</a:t>
            </a:r>
            <a:r>
              <a:rPr lang="ko-KR" altLang="en-US" sz="1600" b="1" spc="-100" dirty="0">
                <a:latin typeface="+mn-ea"/>
              </a:rPr>
              <a:t> </a:t>
            </a:r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2772494"/>
            <a:ext cx="151166" cy="144000"/>
          </a:xfrm>
          <a:prstGeom prst="rect">
            <a:avLst/>
          </a:prstGeom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3522234"/>
            <a:ext cx="151166" cy="144000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>
            <a:off x="4480262" y="3933072"/>
            <a:ext cx="216000" cy="14400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3915654"/>
            <a:ext cx="151166" cy="144000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666297" y="4464266"/>
            <a:ext cx="7578111" cy="468000"/>
            <a:chOff x="666297" y="1384919"/>
            <a:chExt cx="6606371" cy="468000"/>
          </a:xfrm>
        </p:grpSpPr>
        <p:grpSp>
          <p:nvGrpSpPr>
            <p:cNvPr id="17" name="Group 22"/>
            <p:cNvGrpSpPr/>
            <p:nvPr/>
          </p:nvGrpSpPr>
          <p:grpSpPr>
            <a:xfrm>
              <a:off x="666297" y="1384919"/>
              <a:ext cx="6606371" cy="468000"/>
              <a:chOff x="735567" y="1402890"/>
              <a:chExt cx="6606371" cy="468000"/>
            </a:xfrm>
          </p:grpSpPr>
          <p:sp>
            <p:nvSpPr>
              <p:cNvPr id="19" name="Chevron 18"/>
              <p:cNvSpPr/>
              <p:nvPr/>
            </p:nvSpPr>
            <p:spPr>
              <a:xfrm>
                <a:off x="1230471" y="1402890"/>
                <a:ext cx="6111467" cy="468000"/>
              </a:xfrm>
              <a:prstGeom prst="chevron">
                <a:avLst>
                  <a:gd name="adj" fmla="val 34003"/>
                </a:avLst>
              </a:prstGeom>
              <a:solidFill>
                <a:schemeClr val="bg1">
                  <a:lumMod val="95000"/>
                </a:schemeClr>
              </a:solidFill>
              <a:ln w="1270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32551" y="1457775"/>
                <a:ext cx="5622310" cy="36933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342900" lvl="0" indent="-342900" defTabSz="91440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50000"/>
                  <a:defRPr/>
                </a:pPr>
                <a:r>
                  <a:rPr lang="en-US" altLang="ko-KR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200</a:t>
                </a:r>
                <a:r>
                  <a:rPr lang="ko-KR" altLang="en-US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시간 범위에서 수강명령 병과 가능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(</a:t>
                </a:r>
                <a:r>
                  <a:rPr lang="ko-KR" altLang="en-US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시행일 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: 2020.1.16)</a:t>
                </a:r>
              </a:p>
            </p:txBody>
          </p:sp>
          <p:sp>
            <p:nvSpPr>
              <p:cNvPr id="21" name="Chevron 19"/>
              <p:cNvSpPr/>
              <p:nvPr/>
            </p:nvSpPr>
            <p:spPr>
              <a:xfrm>
                <a:off x="735567" y="1402890"/>
                <a:ext cx="552631" cy="468000"/>
              </a:xfrm>
              <a:prstGeom prst="chevron">
                <a:avLst>
                  <a:gd name="adj" fmla="val 34003"/>
                </a:avLst>
              </a:prstGeom>
              <a:solidFill>
                <a:srgbClr val="006198"/>
              </a:solidFill>
              <a:ln w="1905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42508" y="1482336"/>
              <a:ext cx="284727" cy="216000"/>
            </a:xfrm>
            <a:prstGeom prst="rect">
              <a:avLst/>
            </a:prstGeom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1020510" y="5069039"/>
            <a:ext cx="7223898" cy="88024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유죄 판결</a:t>
            </a:r>
            <a:r>
              <a:rPr lang="en-US" altLang="ko-KR" sz="1500" b="1" spc="-50" dirty="0">
                <a:latin typeface="+mn-ea"/>
              </a:rPr>
              <a:t>(</a:t>
            </a:r>
            <a:r>
              <a:rPr lang="ko-KR" altLang="en-US" sz="1500" b="1" spc="-50" dirty="0">
                <a:latin typeface="+mn-ea"/>
              </a:rPr>
              <a:t>선고유예 제외</a:t>
            </a:r>
            <a:r>
              <a:rPr lang="en-US" altLang="ko-KR" sz="1500" b="1" spc="-50" dirty="0">
                <a:latin typeface="+mn-ea"/>
              </a:rPr>
              <a:t>)</a:t>
            </a:r>
            <a:r>
              <a:rPr lang="ko-KR" altLang="en-US" sz="1500" b="1" spc="-50" dirty="0">
                <a:latin typeface="+mn-ea"/>
              </a:rPr>
              <a:t> </a:t>
            </a:r>
            <a:r>
              <a:rPr lang="ko-KR" altLang="en-US" sz="1600" b="1" spc="-50" dirty="0">
                <a:latin typeface="+mn-ea"/>
              </a:rPr>
              <a:t>이나 벌금형 선고의 경</a:t>
            </a:r>
            <a:r>
              <a:rPr lang="ko-KR" altLang="en-US" sz="1600" b="1" spc="300" dirty="0">
                <a:latin typeface="+mn-ea"/>
              </a:rPr>
              <a:t>우</a:t>
            </a:r>
            <a:r>
              <a:rPr lang="en-US" altLang="ko-KR" sz="1500" b="1" spc="-50" dirty="0">
                <a:latin typeface="+mn-ea"/>
              </a:rPr>
              <a:t>(6</a:t>
            </a:r>
            <a:r>
              <a:rPr lang="ko-KR" altLang="en-US" sz="1500" b="1" spc="-50" dirty="0">
                <a:latin typeface="+mn-ea"/>
              </a:rPr>
              <a:t>개월 이내 집행</a:t>
            </a:r>
            <a:r>
              <a:rPr lang="en-US" altLang="ko-KR" sz="1500" b="1" spc="-50" dirty="0">
                <a:latin typeface="+mn-ea"/>
              </a:rPr>
              <a:t>)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안전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보건조치 위반으로 근로자를 사망에 이르게 한 자  </a:t>
            </a:r>
          </a:p>
        </p:txBody>
      </p:sp>
      <p:pic>
        <p:nvPicPr>
          <p:cNvPr id="23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11" y="5254680"/>
            <a:ext cx="144000" cy="144000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11" y="5667101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0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/>
          <p:nvPr/>
        </p:nvGrpSpPr>
        <p:grpSpPr>
          <a:xfrm>
            <a:off x="664693" y="1899439"/>
            <a:ext cx="7147667" cy="468000"/>
            <a:chOff x="735567" y="1402890"/>
            <a:chExt cx="7147667" cy="468000"/>
          </a:xfrm>
        </p:grpSpPr>
        <p:sp>
          <p:nvSpPr>
            <p:cNvPr id="6" name="Chevron 18"/>
            <p:cNvSpPr/>
            <p:nvPr/>
          </p:nvSpPr>
          <p:spPr>
            <a:xfrm>
              <a:off x="1230471" y="1402890"/>
              <a:ext cx="6652763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551" y="1457775"/>
              <a:ext cx="635568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발주자의 예방조치 의무 부</a:t>
              </a:r>
              <a:r>
                <a:rPr lang="ko-KR" altLang="en-US" b="1" kern="0" spc="30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과</a:t>
              </a:r>
              <a:r>
                <a:rPr lang="en-US" altLang="ko-KR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dirty="0">
                <a:solidFill>
                  <a:srgbClr val="6F3E23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8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996633"/>
            </a:solidFill>
            <a:ln w="19050" cmpd="sng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11449" y="2514845"/>
            <a:ext cx="5668863" cy="12741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solidFill>
                  <a:srgbClr val="0070C0"/>
                </a:solidFill>
                <a:latin typeface="+mn-ea"/>
              </a:rPr>
              <a:t>기본안전보건대장</a:t>
            </a:r>
            <a:r>
              <a:rPr lang="ko-KR" altLang="en-US" sz="1600" b="1" spc="-50" dirty="0">
                <a:latin typeface="+mn-ea"/>
              </a:rPr>
              <a:t> 작성 후 설계자에게 제공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설계도서 납품 시 </a:t>
            </a:r>
            <a:r>
              <a:rPr lang="ko-KR" altLang="en-US" sz="1600" b="1" spc="-50" dirty="0">
                <a:solidFill>
                  <a:srgbClr val="0070C0"/>
                </a:solidFill>
                <a:latin typeface="+mn-ea"/>
              </a:rPr>
              <a:t>설계안전보건대장</a:t>
            </a:r>
            <a:r>
              <a:rPr lang="ko-KR" altLang="en-US" sz="1600" b="1" spc="-50" dirty="0">
                <a:latin typeface="+mn-ea"/>
              </a:rPr>
              <a:t> 확인 및 </a:t>
            </a:r>
            <a:r>
              <a:rPr lang="ko-KR" altLang="en-US" sz="1600" b="1" spc="-50" dirty="0" err="1">
                <a:latin typeface="+mn-ea"/>
              </a:rPr>
              <a:t>시공사</a:t>
            </a:r>
            <a:r>
              <a:rPr lang="ko-KR" altLang="en-US" sz="1600" b="1" spc="-50" dirty="0">
                <a:latin typeface="+mn-ea"/>
              </a:rPr>
              <a:t> 제공</a:t>
            </a:r>
            <a:endParaRPr lang="en-US" altLang="ko-KR" sz="1600" b="1" spc="-50" dirty="0"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설계안전보건대장 반영한 </a:t>
            </a:r>
            <a:r>
              <a:rPr lang="ko-KR" altLang="en-US" sz="1600" b="1" spc="-50" dirty="0">
                <a:solidFill>
                  <a:srgbClr val="0070C0"/>
                </a:solidFill>
                <a:latin typeface="+mn-ea"/>
              </a:rPr>
              <a:t>공사안전보건대장</a:t>
            </a:r>
            <a:r>
              <a:rPr lang="ko-KR" altLang="en-US" sz="1600" b="1" spc="-50" dirty="0">
                <a:latin typeface="+mn-ea"/>
              </a:rPr>
              <a:t> 이행 확인</a:t>
            </a:r>
          </a:p>
        </p:txBody>
      </p:sp>
      <p:pic>
        <p:nvPicPr>
          <p:cNvPr id="10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42895" y="2711119"/>
            <a:ext cx="144000" cy="144000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42895" y="3120064"/>
            <a:ext cx="144000" cy="14400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1056531" y="2650836"/>
            <a:ext cx="576000" cy="288000"/>
            <a:chOff x="548602" y="2285178"/>
            <a:chExt cx="612000" cy="307777"/>
          </a:xfrm>
        </p:grpSpPr>
        <p:sp>
          <p:nvSpPr>
            <p:cNvPr id="13" name="모서리가 둥근 사각형 설명선 12"/>
            <p:cNvSpPr/>
            <p:nvPr/>
          </p:nvSpPr>
          <p:spPr>
            <a:xfrm rot="5400000" flipV="1">
              <a:off x="710602" y="2130296"/>
              <a:ext cx="288000" cy="612000"/>
            </a:xfrm>
            <a:prstGeom prst="wedgeRoundRectCallou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78150" y="2285178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400" b="1" spc="-50" dirty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계획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045718" y="3033569"/>
            <a:ext cx="586813" cy="307777"/>
            <a:chOff x="537113" y="2285179"/>
            <a:chExt cx="623489" cy="328912"/>
          </a:xfrm>
        </p:grpSpPr>
        <p:sp>
          <p:nvSpPr>
            <p:cNvPr id="16" name="모서리가 둥근 사각형 설명선 15"/>
            <p:cNvSpPr/>
            <p:nvPr/>
          </p:nvSpPr>
          <p:spPr>
            <a:xfrm rot="5400000" flipV="1">
              <a:off x="710602" y="2130296"/>
              <a:ext cx="288000" cy="612000"/>
            </a:xfrm>
            <a:prstGeom prst="wedgeRoundRectCallou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37113" y="2285179"/>
              <a:ext cx="577724" cy="328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설계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045718" y="3416299"/>
            <a:ext cx="586813" cy="307777"/>
            <a:chOff x="537113" y="2285179"/>
            <a:chExt cx="623489" cy="328912"/>
          </a:xfrm>
        </p:grpSpPr>
        <p:sp>
          <p:nvSpPr>
            <p:cNvPr id="19" name="모서리가 둥근 사각형 설명선 18"/>
            <p:cNvSpPr/>
            <p:nvPr/>
          </p:nvSpPr>
          <p:spPr>
            <a:xfrm rot="5400000" flipV="1">
              <a:off x="710602" y="2130296"/>
              <a:ext cx="288000" cy="612000"/>
            </a:xfrm>
            <a:prstGeom prst="wedgeRoundRectCallou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37113" y="2285179"/>
              <a:ext cx="577724" cy="328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시공</a:t>
              </a:r>
            </a:p>
          </p:txBody>
        </p:sp>
      </p:grpSp>
      <p:pic>
        <p:nvPicPr>
          <p:cNvPr id="21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42895" y="3490194"/>
            <a:ext cx="144000" cy="14400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2" y="1975590"/>
            <a:ext cx="211422" cy="288000"/>
          </a:xfrm>
          <a:prstGeom prst="rect">
            <a:avLst/>
          </a:prstGeom>
          <a:effectLst/>
        </p:spPr>
      </p:pic>
      <p:grpSp>
        <p:nvGrpSpPr>
          <p:cNvPr id="23" name="Group 22"/>
          <p:cNvGrpSpPr/>
          <p:nvPr/>
        </p:nvGrpSpPr>
        <p:grpSpPr>
          <a:xfrm>
            <a:off x="666297" y="4104635"/>
            <a:ext cx="7147667" cy="468000"/>
            <a:chOff x="735567" y="1402890"/>
            <a:chExt cx="7147667" cy="468000"/>
          </a:xfrm>
        </p:grpSpPr>
        <p:sp>
          <p:nvSpPr>
            <p:cNvPr id="24" name="Chevron 18"/>
            <p:cNvSpPr/>
            <p:nvPr/>
          </p:nvSpPr>
          <p:spPr>
            <a:xfrm>
              <a:off x="1230471" y="1402890"/>
              <a:ext cx="6652763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2551" y="1457775"/>
              <a:ext cx="635568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타워크레인 등 </a:t>
              </a:r>
              <a:r>
                <a:rPr lang="ko-KR" altLang="en-US" b="1" kern="0" dirty="0" err="1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원청의</a:t>
              </a:r>
              <a:r>
                <a:rPr lang="ko-KR" altLang="en-US" b="1" kern="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 안전조치 강</a:t>
              </a:r>
              <a:r>
                <a:rPr lang="ko-KR" altLang="en-US" b="1" kern="0" spc="30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화</a:t>
              </a:r>
              <a:r>
                <a:rPr lang="en-US" altLang="ko-KR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dirty="0">
                <a:solidFill>
                  <a:srgbClr val="6F3E23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6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996633"/>
            </a:solidFill>
            <a:ln w="19050" cmpd="sng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24862" y="4720041"/>
            <a:ext cx="7219546" cy="166814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건설공사도급인으로 하여금 자신의 사업장에서 타워크레인 등이 설</a:t>
            </a:r>
            <a:r>
              <a:rPr lang="ko-KR" altLang="en-US" sz="1600" b="1" spc="-300" dirty="0">
                <a:latin typeface="+mn-ea"/>
              </a:rPr>
              <a:t>치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작동 되거나 설</a:t>
            </a:r>
            <a:r>
              <a:rPr lang="ko-KR" altLang="en-US" sz="1600" b="1" spc="-300" dirty="0">
                <a:latin typeface="+mn-ea"/>
              </a:rPr>
              <a:t>치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해</a:t>
            </a:r>
            <a:r>
              <a:rPr lang="ko-KR" altLang="en-US" sz="1600" b="1" spc="-300" dirty="0">
                <a:latin typeface="+mn-ea"/>
              </a:rPr>
              <a:t>체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조립 작업이 이루어지고 있는 경우에 동 작업 직접 계약여부와 무관하게 유</a:t>
            </a:r>
            <a:r>
              <a:rPr lang="ko-KR" altLang="en-US" sz="1600" b="1" spc="-300" dirty="0">
                <a:latin typeface="+mn-ea"/>
              </a:rPr>
              <a:t>해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위험방지 조치 </a:t>
            </a:r>
            <a:r>
              <a:rPr lang="ko-KR" altLang="en-US" sz="1600" b="1" spc="-50" dirty="0">
                <a:solidFill>
                  <a:srgbClr val="FF0000"/>
                </a:solidFill>
                <a:latin typeface="+mn-ea"/>
              </a:rPr>
              <a:t>의무화</a:t>
            </a:r>
            <a:endParaRPr lang="en-US" altLang="ko-KR" sz="1600" b="1" spc="-5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등록한 자가 설</a:t>
            </a:r>
            <a:r>
              <a:rPr lang="ko-KR" altLang="en-US" sz="1600" b="1" spc="-300" dirty="0">
                <a:latin typeface="+mn-ea"/>
              </a:rPr>
              <a:t>치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해체작업 하도록 의무화</a:t>
            </a:r>
            <a:endParaRPr lang="ko-KR" altLang="en-US" sz="1600" b="1" spc="-5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8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58064" y="4928955"/>
            <a:ext cx="144000" cy="144000"/>
          </a:xfrm>
          <a:prstGeom prst="rect">
            <a:avLst/>
          </a:prstGeom>
        </p:spPr>
      </p:pic>
      <p:pic>
        <p:nvPicPr>
          <p:cNvPr id="29" name="Picture 30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52287" y="4177601"/>
            <a:ext cx="280091" cy="326773"/>
          </a:xfrm>
          <a:prstGeom prst="rect">
            <a:avLst/>
          </a:prstGeom>
        </p:spPr>
      </p:pic>
      <p:pic>
        <p:nvPicPr>
          <p:cNvPr id="30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64144" y="6066260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66297" y="2380220"/>
            <a:ext cx="6606371" cy="468000"/>
            <a:chOff x="666297" y="1384919"/>
            <a:chExt cx="6606371" cy="468000"/>
          </a:xfrm>
        </p:grpSpPr>
        <p:grpSp>
          <p:nvGrpSpPr>
            <p:cNvPr id="6" name="Group 22"/>
            <p:cNvGrpSpPr/>
            <p:nvPr/>
          </p:nvGrpSpPr>
          <p:grpSpPr>
            <a:xfrm>
              <a:off x="666297" y="1384919"/>
              <a:ext cx="6606371" cy="468000"/>
              <a:chOff x="735567" y="1402890"/>
              <a:chExt cx="6606371" cy="468000"/>
            </a:xfrm>
          </p:grpSpPr>
          <p:sp>
            <p:nvSpPr>
              <p:cNvPr id="8" name="Chevron 18"/>
              <p:cNvSpPr/>
              <p:nvPr/>
            </p:nvSpPr>
            <p:spPr>
              <a:xfrm>
                <a:off x="1230471" y="1402890"/>
                <a:ext cx="6111467" cy="468000"/>
              </a:xfrm>
              <a:prstGeom prst="chevron">
                <a:avLst>
                  <a:gd name="adj" fmla="val 34003"/>
                </a:avLst>
              </a:prstGeom>
              <a:solidFill>
                <a:schemeClr val="bg1">
                  <a:lumMod val="95000"/>
                </a:schemeClr>
              </a:solidFill>
              <a:ln w="1270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32551" y="1457775"/>
                <a:ext cx="5622310" cy="36933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342900" lvl="0" indent="-342900" defTabSz="91440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50000"/>
                  <a:defRPr/>
                </a:pPr>
                <a:r>
                  <a:rPr lang="ko-KR" altLang="en-US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물질안전보건자료의 정부제출 의</a:t>
                </a:r>
                <a:r>
                  <a:rPr lang="ko-KR" altLang="en-US" b="1" kern="0" spc="3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무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(</a:t>
                </a:r>
                <a:r>
                  <a:rPr lang="ko-KR" altLang="en-US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시행일 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: 2021.1.16)</a:t>
                </a:r>
                <a:endParaRPr lang="en-US" altLang="ko-KR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10" name="Chevron 19"/>
              <p:cNvSpPr/>
              <p:nvPr/>
            </p:nvSpPr>
            <p:spPr>
              <a:xfrm>
                <a:off x="735567" y="1402890"/>
                <a:ext cx="552631" cy="468000"/>
              </a:xfrm>
              <a:prstGeom prst="chevron">
                <a:avLst>
                  <a:gd name="adj" fmla="val 34003"/>
                </a:avLst>
              </a:prstGeom>
              <a:solidFill>
                <a:srgbClr val="006198"/>
              </a:solidFill>
              <a:ln w="1905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1" y="1482336"/>
              <a:ext cx="256363" cy="270000"/>
            </a:xfrm>
            <a:prstGeom prst="rect">
              <a:avLst/>
            </a:prstGeom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975715" y="2984993"/>
            <a:ext cx="6147610" cy="12203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제</a:t>
            </a:r>
            <a:r>
              <a:rPr lang="ko-KR" altLang="en-US" sz="1600" b="1" spc="-300" dirty="0">
                <a:latin typeface="+mn-ea"/>
              </a:rPr>
              <a:t>조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수입하려는 자는 고용노동부장관에게도 </a:t>
            </a:r>
            <a:r>
              <a:rPr lang="en-US" altLang="ko-KR" sz="1600" b="1" dirty="0">
                <a:latin typeface="+mn-ea"/>
              </a:rPr>
              <a:t>MSDS </a:t>
            </a:r>
            <a:r>
              <a:rPr lang="ko-KR" altLang="en-US" sz="1600" b="1" dirty="0">
                <a:latin typeface="+mn-ea"/>
              </a:rPr>
              <a:t>제출</a:t>
            </a:r>
            <a:endParaRPr lang="ko-KR" altLang="en-US" sz="1600" b="1" spc="-150" dirty="0"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기재대상 제외물질의 구성성분 및 함유량 정보 장관에게 제출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수입자가 </a:t>
            </a:r>
            <a:r>
              <a:rPr lang="ko-KR" altLang="en-US" sz="1600" b="1" dirty="0" err="1">
                <a:latin typeface="+mn-ea"/>
              </a:rPr>
              <a:t>미분류</a:t>
            </a:r>
            <a:r>
              <a:rPr lang="ko-KR" altLang="en-US" sz="1600" b="1" dirty="0">
                <a:latin typeface="+mn-ea"/>
              </a:rPr>
              <a:t> 물질 확인서 제출 시 별도 장관제출 면제</a:t>
            </a:r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6" y="3170634"/>
            <a:ext cx="144000" cy="144000"/>
          </a:xfrm>
          <a:prstGeom prst="rect">
            <a:avLst/>
          </a:prstGeom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6" y="3583055"/>
            <a:ext cx="144000" cy="144000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6" y="3969839"/>
            <a:ext cx="144000" cy="144000"/>
          </a:xfrm>
          <a:prstGeom prst="rect">
            <a:avLst/>
          </a:prstGeom>
        </p:spPr>
      </p:pic>
      <p:grpSp>
        <p:nvGrpSpPr>
          <p:cNvPr id="15" name="Group 22"/>
          <p:cNvGrpSpPr/>
          <p:nvPr/>
        </p:nvGrpSpPr>
        <p:grpSpPr>
          <a:xfrm>
            <a:off x="666297" y="4331292"/>
            <a:ext cx="6606371" cy="468000"/>
            <a:chOff x="735567" y="1402890"/>
            <a:chExt cx="6606371" cy="468000"/>
          </a:xfrm>
        </p:grpSpPr>
        <p:sp>
          <p:nvSpPr>
            <p:cNvPr id="16" name="Chevron 18"/>
            <p:cNvSpPr/>
            <p:nvPr/>
          </p:nvSpPr>
          <p:spPr>
            <a:xfrm>
              <a:off x="1230471" y="1402890"/>
              <a:ext cx="6111467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0061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2551" y="1457775"/>
              <a:ext cx="562231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spc="-100" dirty="0">
                  <a:solidFill>
                    <a:srgbClr val="006198"/>
                  </a:solidFill>
                  <a:latin typeface="-윤고딕350" pitchFamily="18" charset="-127"/>
                  <a:ea typeface="-윤고딕350" pitchFamily="18" charset="-127"/>
                </a:rPr>
                <a:t>정보 비공개 시 사전승인 근거 마</a:t>
              </a:r>
              <a:r>
                <a:rPr lang="ko-KR" altLang="en-US" b="1" kern="0" spc="300" dirty="0">
                  <a:solidFill>
                    <a:srgbClr val="006198"/>
                  </a:solidFill>
                  <a:latin typeface="-윤고딕350" pitchFamily="18" charset="-127"/>
                  <a:ea typeface="-윤고딕350" pitchFamily="18" charset="-127"/>
                </a:rPr>
                <a:t>련</a:t>
              </a:r>
              <a:r>
                <a:rPr lang="en-US" altLang="ko-KR" sz="1600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: 2021.1.16)</a:t>
              </a:r>
              <a:endParaRPr lang="en-US" altLang="ko-KR" b="1" kern="0" spc="-100" dirty="0">
                <a:solidFill>
                  <a:srgbClr val="006198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8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006198"/>
            </a:solidFill>
            <a:ln w="19050" cmpd="sng">
              <a:solidFill>
                <a:srgbClr val="0061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94383" y="4936065"/>
            <a:ext cx="6147610" cy="12741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명칭 및 함유량 비공개 필요성 등 결정하고 신청인에게 통보</a:t>
            </a:r>
            <a:endParaRPr lang="ko-KR" altLang="en-US" sz="1600" b="1" spc="-150" dirty="0"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비공개 정보 </a:t>
            </a:r>
            <a:r>
              <a:rPr lang="ko-KR" altLang="en-US" sz="1600" b="1" dirty="0" err="1">
                <a:latin typeface="+mn-ea"/>
              </a:rPr>
              <a:t>요구권자로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역학조사기관</a:t>
            </a:r>
            <a:r>
              <a:rPr lang="ko-KR" altLang="en-US" sz="1600" b="1" dirty="0">
                <a:latin typeface="+mn-ea"/>
              </a:rPr>
              <a:t>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질병판정위원회</a:t>
            </a:r>
            <a:r>
              <a:rPr lang="ko-KR" altLang="en-US" sz="1600" b="1" dirty="0">
                <a:latin typeface="+mn-ea"/>
              </a:rPr>
              <a:t> 추가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사전승인 유효기간 </a:t>
            </a:r>
            <a:r>
              <a:rPr lang="en-US" altLang="ko-KR" sz="1600" b="1" dirty="0">
                <a:latin typeface="+mn-ea"/>
              </a:rPr>
              <a:t>5</a:t>
            </a:r>
            <a:r>
              <a:rPr lang="ko-KR" altLang="en-US" sz="1600" b="1" spc="300" dirty="0">
                <a:latin typeface="+mn-ea"/>
              </a:rPr>
              <a:t>년</a:t>
            </a:r>
            <a:r>
              <a:rPr lang="en-US" altLang="ko-KR" sz="1500" b="1" dirty="0">
                <a:latin typeface="+mn-ea"/>
              </a:rPr>
              <a:t>(</a:t>
            </a:r>
            <a:r>
              <a:rPr lang="ko-KR" altLang="en-US" sz="1500" b="1" dirty="0">
                <a:latin typeface="+mn-ea"/>
              </a:rPr>
              <a:t>연장승인 유효기간도 동일</a:t>
            </a:r>
            <a:r>
              <a:rPr lang="en-US" altLang="ko-KR" sz="1500" b="1" dirty="0">
                <a:latin typeface="+mn-ea"/>
              </a:rPr>
              <a:t>)</a:t>
            </a:r>
            <a:endParaRPr lang="ko-KR" altLang="en-US" sz="1500" b="1" dirty="0">
              <a:latin typeface="+mn-ea"/>
            </a:endParaRPr>
          </a:p>
        </p:txBody>
      </p:sp>
      <p:pic>
        <p:nvPicPr>
          <p:cNvPr id="20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121706"/>
            <a:ext cx="144000" cy="144000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534127"/>
            <a:ext cx="144000" cy="144000"/>
          </a:xfrm>
          <a:prstGeom prst="rect">
            <a:avLst/>
          </a:prstGeom>
        </p:spPr>
      </p:pic>
      <p:pic>
        <p:nvPicPr>
          <p:cNvPr id="22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929537"/>
            <a:ext cx="144000" cy="144000"/>
          </a:xfrm>
          <a:prstGeom prst="rect">
            <a:avLst/>
          </a:prstGeom>
        </p:spPr>
      </p:pic>
      <p:pic>
        <p:nvPicPr>
          <p:cNvPr id="23" name="Picture 57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51927" y="4424558"/>
            <a:ext cx="28708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1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>
            <a:off x="2149854" y="2924593"/>
            <a:ext cx="672520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대통령령으로 정하는 일정규모 이상의 주식회사 대표이사는 매년 안전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보건계획을 수립하여 이사회 보고 및 승인을 받고 이행할 의무 부과</a:t>
            </a:r>
            <a:endParaRPr lang="en-US" altLang="ko-KR" sz="1600" b="1" dirty="0"/>
          </a:p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endParaRPr lang="en-US" altLang="ko-KR" sz="1600" b="1" dirty="0"/>
          </a:p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사업주는 위험성평가 시 근로자를 참여시킴</a:t>
            </a:r>
            <a:endParaRPr lang="en-US" altLang="ko-KR" sz="1600" b="1" dirty="0"/>
          </a:p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endParaRPr lang="en-US" altLang="ko-KR" sz="1600" b="1" dirty="0"/>
          </a:p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정부 책무의 하나로 직장 내 괴롭힘 예방을 위한 조치기준 마련 및 지도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지원을 추가하는 등 근로자 보호를 위한 다양한 제도의 신설 또는 개선</a:t>
            </a:r>
          </a:p>
        </p:txBody>
      </p:sp>
      <p:pic>
        <p:nvPicPr>
          <p:cNvPr id="7170" name="Picture 2" descr="D:\00\산업안전보건법9-그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35168"/>
            <a:ext cx="1479807" cy="19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54" y="3028331"/>
            <a:ext cx="144000" cy="144000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38" y="4500060"/>
            <a:ext cx="144000" cy="144000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38" y="3915303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594</Words>
  <Application>Microsoft Office PowerPoint</Application>
  <PresentationFormat>화면 슬라이드 쇼(4:3)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-윤고딕330</vt:lpstr>
      <vt:lpstr>-윤고딕340</vt:lpstr>
      <vt:lpstr>-윤고딕350</vt:lpstr>
      <vt:lpstr>Arial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office6</cp:lastModifiedBy>
  <cp:revision>37</cp:revision>
  <dcterms:created xsi:type="dcterms:W3CDTF">2019-01-30T01:37:50Z</dcterms:created>
  <dcterms:modified xsi:type="dcterms:W3CDTF">2019-11-22T04:17:39Z</dcterms:modified>
</cp:coreProperties>
</file>